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276" r:id="rId4"/>
    <p:sldId id="260" r:id="rId5"/>
    <p:sldId id="261" r:id="rId6"/>
    <p:sldId id="262" r:id="rId7"/>
    <p:sldId id="263" r:id="rId8"/>
    <p:sldId id="264" r:id="rId9"/>
    <p:sldId id="300" r:id="rId10"/>
    <p:sldId id="301" r:id="rId11"/>
    <p:sldId id="269" r:id="rId12"/>
    <p:sldId id="302" r:id="rId13"/>
    <p:sldId id="265" r:id="rId14"/>
    <p:sldId id="266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8" r:id="rId34"/>
    <p:sldId id="271" r:id="rId35"/>
    <p:sldId id="29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4"/>
    <p:restoredTop sz="86122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you selecting?  One item at a time?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value?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range?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position on the screen?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24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bynamewizard.com/voyager#prefix=jo&amp;sw=both&amp;exact=fals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yrule.ne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Role of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501" y="2591591"/>
            <a:ext cx="2947482" cy="167481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Interaction</a:t>
            </a:r>
            <a:r>
              <a:rPr spc="-175" dirty="0"/>
              <a:t> </a:t>
            </a:r>
            <a:r>
              <a:rPr spc="-55" dirty="0"/>
              <a:t>as</a:t>
            </a:r>
            <a:r>
              <a:rPr spc="-175" dirty="0"/>
              <a:t> </a:t>
            </a:r>
            <a:r>
              <a:rPr spc="-105" dirty="0"/>
              <a:t>Distributed</a:t>
            </a:r>
            <a:r>
              <a:rPr spc="-170" dirty="0"/>
              <a:t> </a:t>
            </a:r>
            <a:r>
              <a:rPr spc="-80" dirty="0"/>
              <a:t>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4667" y="1079317"/>
            <a:ext cx="8064500" cy="4699363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93675" marR="5080" indent="-181610">
              <a:lnSpc>
                <a:spcPts val="2620"/>
              </a:lnSpc>
              <a:spcBef>
                <a:spcPts val="40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94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tool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“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offload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”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storage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 	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</a:t>
            </a:r>
            <a:r>
              <a:rPr sz="2400" spc="-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from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human’s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ts val="219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/>
              <a:buChar char="•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3675" marR="1083945" indent="-181610">
              <a:lnSpc>
                <a:spcPts val="2620"/>
              </a:lnSpc>
              <a:spcBef>
                <a:spcPts val="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94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order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this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useful,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able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	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“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reload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”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parts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data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operate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on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ts val="189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/>
              <a:buChar char="•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310" indent="-181610">
              <a:lnSpc>
                <a:spcPts val="275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31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Internal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(in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your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head)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vs.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945">
              <a:lnSpc>
                <a:spcPts val="275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external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(on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screen)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representations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ts val="1939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310" indent="-181610">
              <a:lnSpc>
                <a:spcPts val="2750"/>
              </a:lnSpc>
              <a:spcBef>
                <a:spcPts val="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31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Consider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impact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affordances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945">
              <a:lnSpc>
                <a:spcPts val="275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interface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1146" y="3428998"/>
            <a:ext cx="2209800" cy="29421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3560618" y="4994191"/>
            <a:ext cx="7647709" cy="13442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457200">
              <a:spcBef>
                <a:spcPts val="0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Only one disk can be transferred at a time.</a:t>
            </a:r>
            <a:endParaRPr sz="2400" dirty="0">
              <a:ea typeface="Arial"/>
              <a:cs typeface="Arial"/>
              <a:sym typeface="Arial"/>
            </a:endParaRPr>
          </a:p>
          <a:p>
            <a:pPr marL="457200" indent="-457200">
              <a:spcBef>
                <a:spcPts val="408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A disk can only be transferred to a pole on which it will be the largest. </a:t>
            </a:r>
            <a:endParaRPr sz="2400" dirty="0"/>
          </a:p>
          <a:p>
            <a:pPr marL="457200" indent="-457200">
              <a:spcBef>
                <a:spcPts val="408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Only the largest disk on a pole can be transferred to another pole.</a:t>
            </a:r>
            <a:endParaRPr sz="2400" dirty="0"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8046" y="436414"/>
            <a:ext cx="6629400" cy="445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/>
          <p:nvPr/>
        </p:nvSpPr>
        <p:spPr>
          <a:xfrm>
            <a:off x="8268422" y="1427013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8268422" y="2951013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8268422" y="4084764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06231-E924-1C4F-7C1A-25396EE64A4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Tower of Hanoi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065" y="3145589"/>
            <a:ext cx="2947482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039" y="892463"/>
            <a:ext cx="8168337" cy="47631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32401" y="5735828"/>
            <a:ext cx="6819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representations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internal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vs.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external?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9054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Pragmatic actions</a:t>
            </a:r>
            <a:r>
              <a:rPr lang="en-US" sz="2400" dirty="0">
                <a:ea typeface="Arial"/>
                <a:cs typeface="Arial"/>
                <a:sym typeface="Arial"/>
              </a:rPr>
              <a:t> move a person and their analysis closer to the desired destination</a:t>
            </a:r>
            <a:br>
              <a:rPr lang="en-US" sz="2400" dirty="0">
                <a:ea typeface="Arial"/>
                <a:cs typeface="Arial"/>
                <a:sym typeface="Arial"/>
              </a:rPr>
            </a:b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Epistemic actions</a:t>
            </a:r>
            <a:r>
              <a:rPr lang="en-US" sz="2400" dirty="0">
                <a:ea typeface="Arial"/>
                <a:cs typeface="Arial"/>
                <a:sym typeface="Arial"/>
              </a:rPr>
              <a:t> enable humans to leverage environmental structures to </a:t>
            </a:r>
            <a:r>
              <a:rPr lang="en-US" sz="2400" b="1" dirty="0">
                <a:ea typeface="Arial"/>
                <a:cs typeface="Arial"/>
                <a:sym typeface="Arial"/>
              </a:rPr>
              <a:t>link internal structures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purpose of some actions is not for the effect they have on the environment but </a:t>
            </a:r>
            <a:r>
              <a:rPr lang="en-US" sz="2400" b="1" dirty="0">
                <a:ea typeface="Arial"/>
                <a:cs typeface="Arial"/>
                <a:sym typeface="Arial"/>
              </a:rPr>
              <a:t>for the effect they have on the humans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endParaRPr sz="2400" dirty="0">
              <a:ea typeface="Arial"/>
              <a:cs typeface="Arial"/>
              <a:sym typeface="Arial"/>
            </a:endParaRPr>
          </a:p>
          <a:p>
            <a:pPr marL="857250" lvl="1" indent="-35560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C1675-C64F-E23A-F9CD-465F4C73B5E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Pragmatic vs. Epistemic Action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3463634" y="1226125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9834" y="1302325"/>
            <a:ext cx="81534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11536-8BA8-C400-552D-84CE84ED4C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Tetris Behavior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501660" y="18772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a Visual Interface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996EF-77A5-76D1-9C3F-8916628FF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772892" y="171796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4468092" y="118456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0" descr="human-computer-interaction.png"/>
          <p:cNvPicPr preferRelativeResize="0"/>
          <p:nvPr/>
        </p:nvPicPr>
        <p:blipFill rotWithShape="1">
          <a:blip r:embed="rId3">
            <a:alphaModFix/>
          </a:blip>
          <a:srcRect l="2206" t="3742" r="68121" b="51473"/>
          <a:stretch/>
        </p:blipFill>
        <p:spPr>
          <a:xfrm flipH="1">
            <a:off x="8223056" y="185766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30" descr="human-computer-interaction.png"/>
          <p:cNvPicPr preferRelativeResize="0"/>
          <p:nvPr/>
        </p:nvPicPr>
        <p:blipFill rotWithShape="1">
          <a:blip r:embed="rId3">
            <a:alphaModFix/>
          </a:blip>
          <a:srcRect l="24148" t="74888" r="31970" b="-9185"/>
          <a:stretch/>
        </p:blipFill>
        <p:spPr>
          <a:xfrm flipH="1">
            <a:off x="6392142" y="4514080"/>
            <a:ext cx="2222500" cy="1280583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12" name="Google Shape;212;p30"/>
          <p:cNvGrpSpPr/>
          <p:nvPr/>
        </p:nvGrpSpPr>
        <p:grpSpPr>
          <a:xfrm>
            <a:off x="6106390" y="1857664"/>
            <a:ext cx="2233084" cy="1672167"/>
            <a:chOff x="3238498" y="1968500"/>
            <a:chExt cx="2233084" cy="1672167"/>
          </a:xfrm>
        </p:grpSpPr>
        <p:pic>
          <p:nvPicPr>
            <p:cNvPr id="213" name="Google Shape;213;p30" descr="human-computer-interaction.png"/>
            <p:cNvPicPr preferRelativeResize="0"/>
            <p:nvPr/>
          </p:nvPicPr>
          <p:blipFill rotWithShape="1">
            <a:blip r:embed="rId3">
              <a:alphaModFix/>
            </a:blip>
            <a:srcRect l="29581" t="3742" r="26327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4" name="Google Shape;214;p30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4A1871-2526-FEEB-8976-463094CF6DC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 far…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351282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is situated in the </a:t>
            </a:r>
            <a:r>
              <a:rPr lang="en-US" sz="2400" b="1" dirty="0">
                <a:ea typeface="Arial"/>
                <a:cs typeface="Arial"/>
                <a:sym typeface="Arial"/>
              </a:rPr>
              <a:t>context</a:t>
            </a:r>
            <a:r>
              <a:rPr lang="en-US" sz="2400" dirty="0">
                <a:ea typeface="Arial"/>
                <a:cs typeface="Arial"/>
                <a:sym typeface="Arial"/>
              </a:rPr>
              <a:t> of a problem or goal-directed activity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Question:</a:t>
            </a:r>
            <a:r>
              <a:rPr lang="en-US" sz="2400" dirty="0">
                <a:ea typeface="Arial"/>
                <a:cs typeface="Arial"/>
                <a:sym typeface="Arial"/>
              </a:rPr>
              <a:t> what kinds of things might someone want to do using a visualization?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BC2AF-B0D5-BECC-DAF8-0DB3C216D8B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Flashback: interaction as a reasoning aid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546763" y="129084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Select: mark something as interesting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Explore: show me something else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Reconfigure: show me a different arrangement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Encode: show me a different representation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Abstract/Elaborate: show me more or less detail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Filter: show me something conditionally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Connect: show me related items</a:t>
            </a:r>
            <a:endParaRPr sz="2400" dirty="0"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2514600" y="60431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Stasko, J. T., &amp; Jacko, J. A. (2007). Toward a deeper understanding of the role of interaction in information visualization. Visualization and Computer Graphics, IEEE Transactions on, 13(6), 1224-1231.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D1396-1608-115B-BAED-342334C63D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Jacko (2007)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519054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Mark something as interesting: direct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1922" y="2044417"/>
            <a:ext cx="3116733" cy="319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115" y="2044417"/>
            <a:ext cx="4821351" cy="3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900000">
            <a:off x="4805902" y="2282997"/>
            <a:ext cx="601992" cy="601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A45C-D110-F61D-4918-40B8BE2DC63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Interaction</a:t>
            </a:r>
            <a:r>
              <a:rPr lang="en-US" sz="2400" spc="-9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and</a:t>
            </a:r>
            <a:r>
              <a:rPr lang="en-US" sz="2400" spc="-16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Analysis</a:t>
            </a:r>
            <a:endParaRPr lang="en-US" sz="2400" dirty="0">
              <a:cs typeface="Arial"/>
            </a:endParaRPr>
          </a:p>
          <a:p>
            <a:pPr marL="629285" lvl="1" indent="-342900">
              <a:lnSpc>
                <a:spcPct val="100000"/>
              </a:lnSpc>
              <a:spcBef>
                <a:spcPts val="52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spc="-10" dirty="0">
                <a:cs typeface="Arial"/>
              </a:rPr>
              <a:t>Definition</a:t>
            </a:r>
            <a:endParaRPr lang="en-US" sz="2400" dirty="0">
              <a:cs typeface="Arial"/>
            </a:endParaRPr>
          </a:p>
          <a:p>
            <a:pPr marL="629285" lvl="1" indent="-342900">
              <a:lnSpc>
                <a:spcPct val="10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dirty="0">
                <a:cs typeface="Arial"/>
              </a:rPr>
              <a:t>Interaction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with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dirty="0">
                <a:cs typeface="Arial"/>
              </a:rPr>
              <a:t>data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and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dirty="0">
                <a:cs typeface="Arial"/>
              </a:rPr>
              <a:t>problem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space</a:t>
            </a:r>
            <a:endParaRPr lang="en-US" sz="2400" dirty="0">
              <a:cs typeface="Arial"/>
            </a:endParaRPr>
          </a:p>
          <a:p>
            <a:pPr marL="629285" lvl="1" indent="-342900">
              <a:lnSpc>
                <a:spcPct val="100000"/>
              </a:lnSpc>
              <a:spcBef>
                <a:spcPts val="409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dirty="0">
                <a:cs typeface="Arial"/>
              </a:rPr>
              <a:t>Interaction</a:t>
            </a:r>
            <a:r>
              <a:rPr lang="en-US" sz="2400" spc="-7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with</a:t>
            </a:r>
            <a:r>
              <a:rPr lang="en-US" sz="2400" spc="-65" dirty="0">
                <a:cs typeface="Arial"/>
              </a:rPr>
              <a:t> </a:t>
            </a:r>
            <a:r>
              <a:rPr lang="en-US" sz="2400" dirty="0">
                <a:cs typeface="Arial"/>
              </a:rPr>
              <a:t>visual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interfaces</a:t>
            </a:r>
          </a:p>
          <a:p>
            <a:pPr marL="126365" indent="-342900">
              <a:lnSpc>
                <a:spcPct val="100000"/>
              </a:lnSpc>
              <a:spcBef>
                <a:spcPts val="409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spc="-10" dirty="0">
                <a:cs typeface="Arial"/>
              </a:rPr>
              <a:t>Demo: </a:t>
            </a:r>
            <a:r>
              <a:rPr lang="en-US" sz="2400" spc="-10" dirty="0" err="1">
                <a:cs typeface="Arial"/>
              </a:rPr>
              <a:t>plotly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2450" y="1579418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3505200" y="89361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Mark something as interesting: indirect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indent="-53339">
              <a:spcBef>
                <a:spcPts val="480"/>
              </a:spcBef>
              <a:buClr>
                <a:schemeClr val="accent1"/>
              </a:buClr>
              <a:buSzPts val="204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C8F1-7D77-D4DF-7424-F1CA9E06D5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652655" y="7758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else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Scroll bars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Panning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Direct-Walk (e.g. hyperlink traversal)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r="7966" b="6130"/>
          <a:stretch/>
        </p:blipFill>
        <p:spPr>
          <a:xfrm>
            <a:off x="9367656" y="2604655"/>
            <a:ext cx="2571425" cy="342016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l="1542" t="2615" r="1233" b="1991"/>
          <a:stretch/>
        </p:blipFill>
        <p:spPr>
          <a:xfrm>
            <a:off x="3600045" y="2604654"/>
            <a:ext cx="5720444" cy="34163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A9E93-C963-0EFF-2D2E-B06EFA43FF6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Explore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05200" y="100445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sorting</a:t>
            </a:r>
            <a:endParaRPr dirty="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t="752" r="20276" b="29794"/>
          <a:stretch/>
        </p:blipFill>
        <p:spPr>
          <a:xfrm>
            <a:off x="3657600" y="1797949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l="1172" r="24929" b="28493"/>
          <a:stretch/>
        </p:blipFill>
        <p:spPr>
          <a:xfrm>
            <a:off x="7855620" y="1766452"/>
            <a:ext cx="3574380" cy="325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D112-3737-573B-9EE2-9C9E31AB9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519057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baseline adjustment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9057" y="2175162"/>
            <a:ext cx="8534400" cy="329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7B476-A17F-83B2-D890-D5058B67D7E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519055" y="97674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reduce occlusion (jitter)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255" y="1814946"/>
            <a:ext cx="4127500" cy="4051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0AA48-1782-761D-0D3A-B1D34B3262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19055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 sz="2400" dirty="0"/>
          </a:p>
          <a:p>
            <a:pPr marL="1257300" lvl="2" indent="-35433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655" y="2057401"/>
            <a:ext cx="6248400" cy="3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F998B-ACF3-17FB-C8A5-37621E281D0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Encode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3505200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drill up/down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1676400"/>
            <a:ext cx="3657600" cy="425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E728E-6EC7-97FF-D938-A0815EB653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560618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Show me more or less detail: zooming</a:t>
            </a:r>
            <a:endParaRPr sz="2400"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5019" y="1600200"/>
            <a:ext cx="6629399" cy="44969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73B79-EA84-7194-F4F2-48A0BD09DC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491346" y="10795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tooltips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46" y="2070100"/>
            <a:ext cx="75565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67D2-6B52-0F87-5939-07ECC6BCEB9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505200" y="90747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conditionally</a:t>
            </a:r>
            <a:endParaRPr dirty="0"/>
          </a:p>
        </p:txBody>
      </p:sp>
      <p:pic>
        <p:nvPicPr>
          <p:cNvPr id="311" name="Google Shape;311;p43" descr="Screen Shot 2015-02-25 at 4.48.32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1930" y="1510871"/>
            <a:ext cx="6318471" cy="4548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3760C-85E8-AC14-90D1-42D67A569BE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6. Filter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19" y="3173289"/>
            <a:ext cx="1576070" cy="51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Rewind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545296" y="841541"/>
            <a:ext cx="761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machines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complimentary</a:t>
            </a:r>
            <a:r>
              <a:rPr sz="2400" b="1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strengths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2889" y="1658913"/>
            <a:ext cx="6202680" cy="4114800"/>
            <a:chOff x="1569719" y="2438400"/>
            <a:chExt cx="620268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2536" y="5501933"/>
            <a:ext cx="218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</a:t>
            </a:r>
            <a:r>
              <a:rPr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power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6858" y="1643673"/>
            <a:ext cx="1963420" cy="2133600"/>
            <a:chOff x="5123688" y="2423160"/>
            <a:chExt cx="1963420" cy="2133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08270" y="229238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Perception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86070" y="2560613"/>
            <a:ext cx="762635" cy="5601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context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8058" y="4301529"/>
            <a:ext cx="2682240" cy="1740535"/>
            <a:chOff x="3294888" y="5081015"/>
            <a:chExt cx="2682240" cy="17405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25933" y="4447324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1546" y="1643673"/>
            <a:ext cx="2694940" cy="2133600"/>
            <a:chOff x="3008376" y="2423160"/>
            <a:chExt cx="2694940" cy="21336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33418" y="2301533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7211" y="5834165"/>
            <a:ext cx="1572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Image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credit:</a:t>
            </a:r>
            <a:r>
              <a:rPr sz="12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Ali</a:t>
            </a:r>
            <a:r>
              <a:rPr sz="12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Ansari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26DEE6F5-42CE-EBE1-9A8C-3A3F91ABDF1E}"/>
              </a:ext>
            </a:extLst>
          </p:cNvPr>
          <p:cNvSpPr/>
          <p:nvPr/>
        </p:nvSpPr>
        <p:spPr>
          <a:xfrm>
            <a:off x="6077042" y="3988985"/>
            <a:ext cx="1994773" cy="1244724"/>
          </a:xfrm>
          <a:prstGeom prst="donut">
            <a:avLst>
              <a:gd name="adj" fmla="val 163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3519055" y="10006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build-out</a:t>
            </a:r>
            <a:endParaRPr dirty="0"/>
          </a:p>
        </p:txBody>
      </p:sp>
      <p:pic>
        <p:nvPicPr>
          <p:cNvPr id="318" name="Google Shape;318;p44" descr="Screen Shot 2015-02-25 at 4.57.45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255" y="1686420"/>
            <a:ext cx="7379888" cy="40386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019FD-B430-A7F4-307D-4D7D68FC7A5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r="25347" b="19464"/>
          <a:stretch/>
        </p:blipFill>
        <p:spPr>
          <a:xfrm>
            <a:off x="4139046" y="1572492"/>
            <a:ext cx="6934200" cy="437015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Foreshadowing: 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body" idx="1"/>
          </p:nvPr>
        </p:nvSpPr>
        <p:spPr>
          <a:xfrm>
            <a:off x="351282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What would we need to make this work?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05893-535A-106B-2290-615B37FB25A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532909" y="1123837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is the goal of the analysis?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Decision-making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Better understand a domain or a problem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Identify the trends of a phenomenon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Forecast the future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0050" lvl="1" indent="-6350">
              <a:spcBef>
                <a:spcPts val="400"/>
              </a:spcBef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	…etc.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kinds of operations do we need to enable?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How can the visualization support those operations?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8C3CB-9374-822C-A2EA-F17D9851A7F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Suggested questions to ask when designing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2F52-CEE3-B57A-FF8A-7E95F3361A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Lab: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38D7-59E6-1F5A-A83A-FABCABFD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Find instructions for today’s lab on the course website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Methods by which humans </a:t>
            </a:r>
            <a:r>
              <a:rPr lang="en-US" sz="2400" b="1" dirty="0">
                <a:ea typeface="Arial"/>
                <a:cs typeface="Arial"/>
                <a:sym typeface="Arial"/>
              </a:rPr>
              <a:t>create knowledge </a:t>
            </a:r>
            <a:r>
              <a:rPr lang="en-US" sz="2400" dirty="0">
                <a:ea typeface="Arial"/>
                <a:cs typeface="Arial"/>
                <a:sym typeface="Arial"/>
              </a:rPr>
              <a:t>through the manipulation of an interface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Low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interface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set of operations available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relationship between the human and the visualization</a:t>
            </a:r>
            <a:endParaRPr sz="2000" dirty="0">
              <a:ea typeface="Arial"/>
              <a:cs typeface="Arial"/>
              <a:sym typeface="Arial"/>
            </a:endParaRPr>
          </a:p>
          <a:p>
            <a:pPr marL="468630" indent="-224790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High level: between </a:t>
            </a:r>
            <a:r>
              <a:rPr lang="en-US" sz="2400" b="1" dirty="0">
                <a:ea typeface="Arial"/>
                <a:cs typeface="Arial"/>
                <a:sym typeface="Arial"/>
              </a:rPr>
              <a:t>human and problem space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a cognitive act </a:t>
            </a:r>
            <a:r>
              <a:rPr lang="en-US" sz="2000" i="1" dirty="0">
                <a:ea typeface="Arial"/>
                <a:cs typeface="Arial"/>
                <a:sym typeface="Arial"/>
              </a:rPr>
              <a:t>enabled</a:t>
            </a:r>
            <a:r>
              <a:rPr lang="en-US" sz="2000" dirty="0">
                <a:ea typeface="Arial"/>
                <a:cs typeface="Arial"/>
                <a:sym typeface="Arial"/>
              </a:rPr>
              <a:t> by the tool</a:t>
            </a:r>
            <a:endParaRPr sz="2000" dirty="0">
              <a:ea typeface="Arial"/>
              <a:cs typeface="Arial"/>
              <a:sym typeface="Arial"/>
            </a:endParaRP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does not need to take place exclusively within them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might be distributed across multiple tools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AAF-F18A-E5BB-38DA-0729691E14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(def.)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877" r="-37876"/>
          <a:stretch/>
        </p:blipFill>
        <p:spPr>
          <a:xfrm>
            <a:off x="5209309" y="8573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532909" y="1847963"/>
            <a:ext cx="3276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E36E7-CF32-5EBA-5152-117A1EA7B99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Rubik’s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532909" y="16140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Data / Problem Space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I: High Level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463637" y="106841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is the observable result of a cognitive process: “an externalization of thought”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 visualization, there is a growing belief that interaction and analysis are </a:t>
            </a:r>
            <a:r>
              <a:rPr lang="en-US" sz="2400" b="1" dirty="0">
                <a:ea typeface="Arial"/>
                <a:cs typeface="Arial"/>
                <a:sym typeface="Arial"/>
              </a:rPr>
              <a:t>actually the same thing!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Analytic discourse: </a:t>
            </a:r>
            <a:r>
              <a:rPr lang="en-US" sz="2400" dirty="0">
                <a:ea typeface="Arial"/>
                <a:cs typeface="Arial"/>
                <a:sym typeface="Arial"/>
              </a:rPr>
              <a:t>the idea that knowledge is constructed, tested, refined, and shared through the interactive manipulation of an interface</a:t>
            </a:r>
            <a:r>
              <a:rPr lang="en-US" sz="2400" baseline="30000" dirty="0">
                <a:ea typeface="Arial"/>
                <a:cs typeface="Arial"/>
                <a:sym typeface="Arial"/>
              </a:rPr>
              <a:t>1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5105400" y="6334780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Pike, W. A., Stasko, J., Chang, R., &amp; O'Connell, T. A. (2009).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science of interaction. Information Visualization, 8(4), 263-274.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21DFD-3DFE-CE77-D3AD-4536EB52F5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and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53291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happens in the </a:t>
            </a:r>
            <a:r>
              <a:rPr lang="en-US" sz="2400" b="1" dirty="0">
                <a:ea typeface="Arial"/>
                <a:cs typeface="Arial"/>
                <a:sym typeface="Arial"/>
              </a:rPr>
              <a:t>context</a:t>
            </a:r>
            <a:r>
              <a:rPr lang="en-US" sz="2400" dirty="0">
                <a:ea typeface="Arial"/>
                <a:cs typeface="Arial"/>
                <a:sym typeface="Arial"/>
              </a:rPr>
              <a:t> of a problem or goal-directed activity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context helps the human identify relevant concepts and </a:t>
            </a:r>
            <a:r>
              <a:rPr lang="en-US" sz="2400" b="1" dirty="0">
                <a:ea typeface="Arial"/>
                <a:cs typeface="Arial"/>
                <a:sym typeface="Arial"/>
              </a:rPr>
              <a:t>link</a:t>
            </a:r>
            <a:r>
              <a:rPr lang="en-US" sz="2400" dirty="0">
                <a:ea typeface="Arial"/>
                <a:cs typeface="Arial"/>
                <a:sym typeface="Arial"/>
              </a:rPr>
              <a:t> them into appropriate structures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Interaction</a:t>
            </a:r>
            <a:r>
              <a:rPr lang="en-US" sz="2400" dirty="0">
                <a:ea typeface="Arial"/>
                <a:cs typeface="Arial"/>
                <a:sym typeface="Arial"/>
              </a:rPr>
              <a:t> brings together background contexts and current observations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known as “</a:t>
            </a:r>
            <a:r>
              <a:rPr lang="en-US" sz="2400" b="1" dirty="0">
                <a:ea typeface="Arial"/>
                <a:cs typeface="Arial"/>
                <a:sym typeface="Arial"/>
              </a:rPr>
              <a:t>situated cognition</a:t>
            </a:r>
            <a:r>
              <a:rPr lang="en-US" sz="2400" dirty="0">
                <a:ea typeface="Arial"/>
                <a:cs typeface="Arial"/>
                <a:sym typeface="Arial"/>
              </a:rPr>
              <a:t>”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07EC2-FCFE-9910-CD6C-966FA4F7B99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as a reasoning aid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53291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Hypothesis: the more ways a user can ‘</a:t>
            </a:r>
            <a:r>
              <a:rPr lang="en-US" sz="2400" b="1" dirty="0">
                <a:ea typeface="Arial"/>
                <a:cs typeface="Arial"/>
                <a:sym typeface="Arial"/>
              </a:rPr>
              <a:t>touch</a:t>
            </a:r>
            <a:r>
              <a:rPr lang="en-US" sz="2400" dirty="0">
                <a:ea typeface="Arial"/>
                <a:cs typeface="Arial"/>
                <a:sym typeface="Arial"/>
              </a:rPr>
              <a:t>’ their data (by changing their form or exploring them from different perspectives), the more insight will accumulate.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07EC2-FCFE-9910-CD6C-966FA4F7B99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Reality Check</a:t>
            </a:r>
          </a:p>
        </p:txBody>
      </p:sp>
    </p:spTree>
    <p:extLst>
      <p:ext uri="{BB962C8B-B14F-4D97-AF65-F5344CB8AC3E}">
        <p14:creationId xmlns:p14="http://schemas.microsoft.com/office/powerpoint/2010/main" val="369449242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Words>980</Words>
  <Application>Microsoft Macintosh PowerPoint</Application>
  <PresentationFormat>Widescreen</PresentationFormat>
  <Paragraphs>154</Paragraphs>
  <Slides>35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Corbel</vt:lpstr>
      <vt:lpstr>Merriweather Sans</vt:lpstr>
      <vt:lpstr>Wingdings 2</vt:lpstr>
      <vt:lpstr>Frame</vt:lpstr>
      <vt:lpstr>Visual Analytics– Role of Interaction</vt:lpstr>
      <vt:lpstr>Plan for Today</vt:lpstr>
      <vt:lpstr>Rewind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Interaction as Distributed Cognition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25</cp:revision>
  <dcterms:created xsi:type="dcterms:W3CDTF">2023-08-03T18:49:17Z</dcterms:created>
  <dcterms:modified xsi:type="dcterms:W3CDTF">2024-08-26T20:12:45Z</dcterms:modified>
</cp:coreProperties>
</file>